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119"/>
    <a:srgbClr val="2147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4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952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2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0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20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58328" y="6313207"/>
            <a:ext cx="1146283" cy="3703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r>
              <a:rPr lang="fa-IR"/>
              <a:t>1/5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92924" y="6326021"/>
            <a:ext cx="7619999" cy="365125"/>
          </a:xfrm>
        </p:spPr>
        <p:txBody>
          <a:bodyPr/>
          <a:lstStyle>
            <a:lvl1pPr algn="ctr" rtl="1">
              <a:defRPr b="1">
                <a:solidFill>
                  <a:schemeClr val="tx1"/>
                </a:solidFill>
                <a:cs typeface="B Zar" panose="00000400000000000000" pitchFamily="2" charset="-78"/>
              </a:defRPr>
            </a:lvl1pPr>
          </a:lstStyle>
          <a:p>
            <a:r>
              <a:rPr lang="fa-IR"/>
              <a:t>ششمین کنفرانس بین‌المللی بازی‌های رایانه‌ای؛ فرصت‌ها و چالش‌ها – بهمن 1399 – دانشگاه اصفهان                   </a:t>
            </a:r>
            <a:r>
              <a:rPr lang="en-US"/>
              <a:t>http://cgco2021.ui.ac.ir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rot="10800000" flipV="1">
            <a:off x="9638051" y="716695"/>
            <a:ext cx="2593401" cy="932811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0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4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4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0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2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8642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50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5239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44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58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5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9255-3C23-4844-A723-8B634316F2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7823BCE-391A-4C3B-A28B-D60B13D8FB9D}" type="slidenum">
              <a:rPr lang="en-US" smtClean="0"/>
              <a:t>‹#›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684D02B-D628-39BA-927B-71AD7C0D1C5A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4" r="1013" b="50025"/>
          <a:stretch>
            <a:fillRect/>
          </a:stretch>
        </p:blipFill>
        <p:spPr>
          <a:xfrm>
            <a:off x="-12854" y="17524"/>
            <a:ext cx="12201225" cy="3230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694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2553" y="3874519"/>
            <a:ext cx="4971640" cy="975943"/>
          </a:xfrm>
        </p:spPr>
        <p:txBody>
          <a:bodyPr/>
          <a:lstStyle/>
          <a:p>
            <a:pPr algn="ctr"/>
            <a:r>
              <a:rPr lang="fa-IR" b="1" dirty="0">
                <a:solidFill>
                  <a:schemeClr val="bg1"/>
                </a:solidFill>
                <a:latin typeface="Dana" panose="00000500000000000000" pitchFamily="2" charset="-78"/>
                <a:cs typeface="Dana" panose="00000500000000000000" pitchFamily="2" charset="-78"/>
              </a:rPr>
              <a:t>عنوان مقاله</a:t>
            </a:r>
            <a:endParaRPr lang="en-US" b="1" dirty="0">
              <a:solidFill>
                <a:schemeClr val="bg1"/>
              </a:solidFill>
              <a:latin typeface="Dana" panose="00000500000000000000" pitchFamily="2" charset="-78"/>
              <a:cs typeface="Dana" panose="000005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924" y="3578544"/>
            <a:ext cx="6429177" cy="1921267"/>
          </a:xfrm>
        </p:spPr>
        <p:txBody>
          <a:bodyPr>
            <a:noAutofit/>
          </a:bodyPr>
          <a:lstStyle/>
          <a:p>
            <a:pPr algn="ctr" rtl="1">
              <a:lnSpc>
                <a:spcPct val="120000"/>
              </a:lnSpc>
            </a:pPr>
            <a:r>
              <a:rPr lang="fa-IR" sz="28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نویسندگان:</a:t>
            </a:r>
          </a:p>
          <a:p>
            <a:pPr algn="ctr" rtl="1">
              <a:lnSpc>
                <a:spcPct val="120000"/>
              </a:lnSpc>
            </a:pPr>
            <a:r>
              <a:rPr lang="fa-IR" sz="14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نام، وابستگی (</a:t>
            </a:r>
            <a:r>
              <a:rPr lang="en-US" sz="2400" b="1" dirty="0" err="1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afilliation</a:t>
            </a:r>
            <a:r>
              <a:rPr lang="fa-IR" sz="14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)، ایمیل</a:t>
            </a:r>
          </a:p>
          <a:p>
            <a:pPr algn="ctr" rtl="1">
              <a:lnSpc>
                <a:spcPct val="120000"/>
              </a:lnSpc>
            </a:pPr>
            <a:r>
              <a:rPr lang="fa-IR" sz="14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نام، وابستگی (</a:t>
            </a:r>
            <a:r>
              <a:rPr lang="en-US" sz="2400" b="1" dirty="0" err="1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afilliation</a:t>
            </a:r>
            <a:r>
              <a:rPr lang="fa-IR" sz="14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)، ایمیل</a:t>
            </a:r>
          </a:p>
          <a:p>
            <a:pPr algn="ctr" rtl="1">
              <a:lnSpc>
                <a:spcPct val="120000"/>
              </a:lnSpc>
            </a:pPr>
            <a:r>
              <a:rPr lang="fa-IR" sz="1400" dirty="0">
                <a:solidFill>
                  <a:schemeClr val="bg1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...</a:t>
            </a:r>
            <a:endParaRPr lang="en-US" sz="1400" dirty="0">
              <a:solidFill>
                <a:schemeClr val="bg1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77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266" y="915487"/>
            <a:ext cx="1889428" cy="820642"/>
          </a:xfrm>
        </p:spPr>
        <p:txBody>
          <a:bodyPr>
            <a:normAutofit/>
          </a:bodyPr>
          <a:lstStyle/>
          <a:p>
            <a:pPr algn="ctr" rtl="1"/>
            <a:r>
              <a:rPr lang="fa-IR" sz="4400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مقدمه</a:t>
            </a:r>
            <a:endParaRPr lang="en-US" sz="4400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3020602" y="2731941"/>
            <a:ext cx="7096056" cy="890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20000"/>
              </a:lnSpc>
            </a:pP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بیان مسأله، اهمیت، ارزش و کاربرد نتایج تحقیق</a:t>
            </a:r>
            <a:endParaRPr lang="en-US" sz="16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400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3323" y="922567"/>
            <a:ext cx="1889428" cy="820642"/>
          </a:xfrm>
        </p:spPr>
        <p:txBody>
          <a:bodyPr>
            <a:normAutofit/>
          </a:bodyPr>
          <a:lstStyle/>
          <a:p>
            <a:pPr algn="ctr" rtl="1"/>
            <a:r>
              <a:rPr lang="fa-IR" sz="4000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پیشینه</a:t>
            </a:r>
            <a:endParaRPr lang="en-US" sz="4000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2897312" y="2609730"/>
            <a:ext cx="7690700" cy="1491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60000"/>
              </a:lnSpc>
            </a:pP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مقالاتی که پیشتر در این حوزه ارائه </a:t>
            </a:r>
            <a:r>
              <a:rPr lang="fa-IR" sz="24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شده‌اند</a:t>
            </a: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، نتایج </a:t>
            </a:r>
            <a:r>
              <a:rPr lang="fa-IR" sz="24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پژوهش‌ها</a:t>
            </a: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و محصولات پیشین</a:t>
            </a:r>
            <a:endParaRPr lang="en-US" sz="18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429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866" y="966841"/>
            <a:ext cx="3403600" cy="546322"/>
          </a:xfrm>
        </p:spPr>
        <p:txBody>
          <a:bodyPr>
            <a:noAutofit/>
          </a:bodyPr>
          <a:lstStyle/>
          <a:p>
            <a:pPr algn="ctr" rtl="1"/>
            <a:r>
              <a:rPr lang="fa-IR" sz="3000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روش پیشنهادی</a:t>
            </a:r>
            <a:endParaRPr lang="en-US" sz="3000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3339100" y="2786802"/>
            <a:ext cx="7081067" cy="8552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20000"/>
              </a:lnSpc>
            </a:pP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روش انجام کار با جزییات کافی</a:t>
            </a:r>
            <a:endParaRPr lang="en-US" sz="16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216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4973" y="782191"/>
            <a:ext cx="2626822" cy="546322"/>
          </a:xfrm>
        </p:spPr>
        <p:txBody>
          <a:bodyPr>
            <a:noAutofit/>
          </a:bodyPr>
          <a:lstStyle/>
          <a:p>
            <a:pPr algn="ctr" rtl="1"/>
            <a:r>
              <a:rPr lang="fa-IR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نتایج و بحث</a:t>
            </a:r>
            <a:endParaRPr lang="en-US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3626778" y="2683519"/>
            <a:ext cx="6295538" cy="829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20000"/>
              </a:lnSpc>
            </a:pP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نتایج تحقیق، آمارها و جداول، بحث در مورد نتایج</a:t>
            </a:r>
            <a:endParaRPr lang="en-US" sz="16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216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153" y="784664"/>
            <a:ext cx="4426948" cy="1095506"/>
          </a:xfrm>
        </p:spPr>
        <p:txBody>
          <a:bodyPr>
            <a:noAutofit/>
          </a:bodyPr>
          <a:lstStyle/>
          <a:p>
            <a:pPr algn="ctr" rtl="1"/>
            <a:r>
              <a:rPr lang="fa-IR" dirty="0" err="1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جمع‌بندی</a:t>
            </a:r>
            <a:r>
              <a:rPr lang="fa-IR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 و پیشنهادها</a:t>
            </a:r>
            <a:endParaRPr lang="en-US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2075379" y="2412160"/>
            <a:ext cx="8345880" cy="14288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60000"/>
              </a:lnSpc>
            </a:pPr>
            <a:r>
              <a:rPr lang="fa-IR" sz="24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جمع‌بندی</a:t>
            </a: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نتایج تحقیق و پیشنهادها برای پژوهشگرانی که </a:t>
            </a:r>
            <a:r>
              <a:rPr lang="fa-IR" sz="24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می‌خواهند</a:t>
            </a:r>
            <a:r>
              <a:rPr lang="fa-IR" sz="24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این تحقیق را ادامه دهند</a:t>
            </a:r>
            <a:endParaRPr lang="en-US" sz="18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422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8447" y="955496"/>
            <a:ext cx="2627377" cy="621624"/>
          </a:xfrm>
        </p:spPr>
        <p:txBody>
          <a:bodyPr>
            <a:noAutofit/>
          </a:bodyPr>
          <a:lstStyle/>
          <a:p>
            <a:pPr algn="ctr" rtl="1"/>
            <a:r>
              <a:rPr lang="fa-IR" dirty="0">
                <a:solidFill>
                  <a:srgbClr val="C00000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مراجع</a:t>
            </a:r>
            <a:endParaRPr lang="en-US" dirty="0">
              <a:solidFill>
                <a:srgbClr val="C00000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3174715" y="1919185"/>
            <a:ext cx="6427602" cy="14288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20000"/>
              </a:lnSpc>
            </a:pPr>
            <a:r>
              <a:rPr lang="fa-IR" sz="2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مراجع مورد استفاده در مقاله</a:t>
            </a:r>
            <a:endParaRPr lang="en-US" sz="1800" dirty="0">
              <a:solidFill>
                <a:srgbClr val="214762"/>
              </a:solidFill>
              <a:latin typeface="Dana Medium" panose="00000600000000000000" pitchFamily="2" charset="-78"/>
              <a:cs typeface="Dana Medium" panose="000006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92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7074-E6D4-4FE7-A65B-35DA8D3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546" y="963269"/>
            <a:ext cx="2627377" cy="546322"/>
          </a:xfrm>
        </p:spPr>
        <p:txBody>
          <a:bodyPr>
            <a:noAutofit/>
          </a:bodyPr>
          <a:lstStyle/>
          <a:p>
            <a:pPr algn="ctr" rtl="1"/>
            <a:r>
              <a:rPr lang="fa-IR" dirty="0">
                <a:solidFill>
                  <a:schemeClr val="bg1"/>
                </a:solidFill>
                <a:latin typeface="Dana Black" panose="00000A00000000000000" pitchFamily="2" charset="-78"/>
                <a:cs typeface="Dana Black" panose="00000A00000000000000" pitchFamily="2" charset="-78"/>
              </a:rPr>
              <a:t>نکات</a:t>
            </a:r>
            <a:endParaRPr lang="en-US" dirty="0">
              <a:solidFill>
                <a:schemeClr val="bg1"/>
              </a:solidFill>
              <a:latin typeface="Dana Black" panose="00000A00000000000000" pitchFamily="2" charset="-78"/>
              <a:cs typeface="Dana Black" panose="00000A00000000000000" pitchFamily="2" charset="-7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65AB-FE81-4ADA-8530-5A1F057247FD}"/>
              </a:ext>
            </a:extLst>
          </p:cNvPr>
          <p:cNvSpPr txBox="1">
            <a:spLocks/>
          </p:cNvSpPr>
          <p:nvPr/>
        </p:nvSpPr>
        <p:spPr>
          <a:xfrm>
            <a:off x="931973" y="846307"/>
            <a:ext cx="10613847" cy="38717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just" rt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عنوان‌های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ذکرشده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در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اسلایدها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پیشنهادی است و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می‌توانید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در صورت لزوم عنوان و نیز تعداد اسلایدهای ذیل یک عنوان را تغییر دهید.</a:t>
            </a:r>
          </a:p>
          <a:p>
            <a:pPr marL="571500" indent="-571500" algn="just" rt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از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متن‌های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طولانی در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اسلایدها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استفاده نکنید؛ در عوض سعی کنید با استفاده از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تیترهای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کوتاه و تصاویر گویا، مخاطب را به </a:t>
            </a:r>
            <a:r>
              <a:rPr lang="fa-IR" sz="1800" dirty="0" err="1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ارائه‌ی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 خود جلب کنید.</a:t>
            </a:r>
          </a:p>
          <a:p>
            <a:pPr marL="571500" indent="-571500" algn="just" rt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استاندارد ۶×۶ را فراموش نکنید؛ در هر اسلاید حداکثر ۶ تیتر و در هر تیتر حداکثر ۶ کلمه باید استفاده شود.</a:t>
            </a:r>
          </a:p>
          <a:p>
            <a:pPr marL="571500" indent="-571500" algn="just" rt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ب</a:t>
            </a:r>
            <a:r>
              <a:rPr lang="ar-IQ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رای ارائه‌ی هر مقاله ۱۵ دقیقه فرصت در نظر گرفته شده است که ۱۰ دقیقه از آن به ارائه‌کننده و ۵ دقیقه به مدیران نشست و مخاطبین جهت پرسش و پاسخ اختصاص داده شده است. بنابراین تعداد اسلایدها را حدود ۱۰ عدد تنظیم و بیشتر روی روش تحقیق و یافته‌ها و نتایج تمرکز کنی</a:t>
            </a:r>
            <a:r>
              <a:rPr lang="fa-IR" sz="1800" dirty="0">
                <a:solidFill>
                  <a:srgbClr val="214762"/>
                </a:solidFill>
                <a:latin typeface="Dana Medium" panose="00000600000000000000" pitchFamily="2" charset="-78"/>
                <a:cs typeface="Dana Medium" panose="00000600000000000000" pitchFamily="2" charset="-78"/>
              </a:rPr>
              <a:t>د. </a:t>
            </a:r>
          </a:p>
        </p:txBody>
      </p:sp>
    </p:spTree>
    <p:extLst>
      <p:ext uri="{BB962C8B-B14F-4D97-AF65-F5344CB8AC3E}">
        <p14:creationId xmlns:p14="http://schemas.microsoft.com/office/powerpoint/2010/main" val="372258880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266</TotalTime>
  <Words>224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 Zar</vt:lpstr>
      <vt:lpstr>Century Gothic</vt:lpstr>
      <vt:lpstr>Dana</vt:lpstr>
      <vt:lpstr>Dana Black</vt:lpstr>
      <vt:lpstr>Dana Medium</vt:lpstr>
      <vt:lpstr>Wingdings 3</vt:lpstr>
      <vt:lpstr>Wisp</vt:lpstr>
      <vt:lpstr>عنوان مقاله</vt:lpstr>
      <vt:lpstr>مقدمه</vt:lpstr>
      <vt:lpstr>پیشینه</vt:lpstr>
      <vt:lpstr>روش پیشنهادی</vt:lpstr>
      <vt:lpstr>نتایج و بحث</vt:lpstr>
      <vt:lpstr>جمع‌بندی و پیشنهادها</vt:lpstr>
      <vt:lpstr>مراجع</vt:lpstr>
      <vt:lpstr>نکات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مقاله: .............</dc:title>
  <dc:creator>Javad Rasti</dc:creator>
  <cp:lastModifiedBy>Javad</cp:lastModifiedBy>
  <cp:revision>29</cp:revision>
  <dcterms:created xsi:type="dcterms:W3CDTF">2021-02-02T06:13:32Z</dcterms:created>
  <dcterms:modified xsi:type="dcterms:W3CDTF">2026-09-07T08:55:06Z</dcterms:modified>
</cp:coreProperties>
</file>